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4"/>
  </p:sldMasterIdLst>
  <p:notesMasterIdLst>
    <p:notesMasterId r:id="rId16"/>
  </p:notesMasterIdLst>
  <p:sldIdLst>
    <p:sldId id="256" r:id="rId5"/>
    <p:sldId id="257" r:id="rId6"/>
    <p:sldId id="266" r:id="rId7"/>
    <p:sldId id="258" r:id="rId8"/>
    <p:sldId id="268" r:id="rId9"/>
    <p:sldId id="264" r:id="rId10"/>
    <p:sldId id="260" r:id="rId11"/>
    <p:sldId id="267" r:id="rId12"/>
    <p:sldId id="261" r:id="rId13"/>
    <p:sldId id="262" r:id="rId14"/>
    <p:sldId id="265" r:id="rId15"/>
  </p:sldIdLst>
  <p:sldSz cx="12192000" cy="6858000"/>
  <p:notesSz cx="6858000" cy="2752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16122"/>
    <a:srgbClr val="747474"/>
    <a:srgbClr val="FFFFFF"/>
    <a:srgbClr val="000000"/>
    <a:srgbClr val="898989"/>
    <a:srgbClr val="90C2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514FE7-5E0A-4A2C-BA19-6D4CD5BE81F2}" v="371" dt="2022-07-05T14:30:15.498"/>
    <p1510:client id="{7D9F903F-04C3-479A-94A9-7F8C647B6782}" v="1" dt="2022-10-19T15:41:01.880"/>
    <p1510:client id="{884CE149-11B5-4F65-9512-831D2F1DBB46}" v="1" dt="2022-10-19T15:40:47.195"/>
    <p1510:client id="{8E634488-7950-4BAF-8DAC-7273B4F57AD6}" v="243" dt="2022-09-20T20:00:12.723"/>
    <p1510:client id="{B4145672-79DD-4959-ADD9-8A7F3D1A15D2}" v="7" dt="2022-07-05T13:35:22.1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660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inmay Samak" userId="S::csamak@clemson.edu::5307509c-3a6e-47da-b024-dc6909734887" providerId="AD" clId="Web-{7D9F903F-04C3-479A-94A9-7F8C647B6782}"/>
    <pc:docChg chg="modSld">
      <pc:chgData name="Chinmay Samak" userId="S::csamak@clemson.edu::5307509c-3a6e-47da-b024-dc6909734887" providerId="AD" clId="Web-{7D9F903F-04C3-479A-94A9-7F8C647B6782}" dt="2022-10-19T15:41:01.880" v="0" actId="20577"/>
      <pc:docMkLst>
        <pc:docMk/>
      </pc:docMkLst>
      <pc:sldChg chg="modSp">
        <pc:chgData name="Chinmay Samak" userId="S::csamak@clemson.edu::5307509c-3a6e-47da-b024-dc6909734887" providerId="AD" clId="Web-{7D9F903F-04C3-479A-94A9-7F8C647B6782}" dt="2022-10-19T15:41:01.880" v="0" actId="20577"/>
        <pc:sldMkLst>
          <pc:docMk/>
          <pc:sldMk cId="286496397" sldId="256"/>
        </pc:sldMkLst>
        <pc:spChg chg="mod">
          <ac:chgData name="Chinmay Samak" userId="S::csamak@clemson.edu::5307509c-3a6e-47da-b024-dc6909734887" providerId="AD" clId="Web-{7D9F903F-04C3-479A-94A9-7F8C647B6782}" dt="2022-10-19T15:41:01.880" v="0" actId="20577"/>
          <ac:spMkLst>
            <pc:docMk/>
            <pc:sldMk cId="286496397" sldId="256"/>
            <ac:spMk id="2" creationId="{311FA87B-C4EF-9366-D633-477A8962826E}"/>
          </ac:spMkLst>
        </pc:spChg>
      </pc:sldChg>
    </pc:docChg>
  </pc:docChgLst>
  <pc:docChgLst>
    <pc:chgData name="Chinmay Samak" userId="S::csamak@clemson.edu::5307509c-3a6e-47da-b024-dc6909734887" providerId="AD" clId="Web-{884CE149-11B5-4F65-9512-831D2F1DBB46}"/>
    <pc:docChg chg="modSld">
      <pc:chgData name="Chinmay Samak" userId="S::csamak@clemson.edu::5307509c-3a6e-47da-b024-dc6909734887" providerId="AD" clId="Web-{884CE149-11B5-4F65-9512-831D2F1DBB46}" dt="2022-10-19T15:40:47.195" v="0" actId="20577"/>
      <pc:docMkLst>
        <pc:docMk/>
      </pc:docMkLst>
      <pc:sldChg chg="modSp">
        <pc:chgData name="Chinmay Samak" userId="S::csamak@clemson.edu::5307509c-3a6e-47da-b024-dc6909734887" providerId="AD" clId="Web-{884CE149-11B5-4F65-9512-831D2F1DBB46}" dt="2022-10-19T15:40:47.195" v="0" actId="20577"/>
        <pc:sldMkLst>
          <pc:docMk/>
          <pc:sldMk cId="286496397" sldId="256"/>
        </pc:sldMkLst>
        <pc:spChg chg="mod">
          <ac:chgData name="Chinmay Samak" userId="S::csamak@clemson.edu::5307509c-3a6e-47da-b024-dc6909734887" providerId="AD" clId="Web-{884CE149-11B5-4F65-9512-831D2F1DBB46}" dt="2022-10-19T15:40:47.195" v="0" actId="20577"/>
          <ac:spMkLst>
            <pc:docMk/>
            <pc:sldMk cId="286496397" sldId="256"/>
            <ac:spMk id="2" creationId="{311FA87B-C4EF-9366-D633-477A8962826E}"/>
          </ac:spMkLst>
        </pc:spChg>
      </pc:sldChg>
    </pc:docChg>
  </pc:docChgLst>
  <pc:docChgLst>
    <pc:chgData name="Sumedh P Sathe" userId="S::ssathe@clemson.edu::95b965f1-79ea-44aa-9641-e9780e2b4def" providerId="AD" clId="Web-{8E634488-7950-4BAF-8DAC-7273B4F57AD6}"/>
    <pc:docChg chg="addSld delSld modSld">
      <pc:chgData name="Sumedh P Sathe" userId="S::ssathe@clemson.edu::95b965f1-79ea-44aa-9641-e9780e2b4def" providerId="AD" clId="Web-{8E634488-7950-4BAF-8DAC-7273B4F57AD6}" dt="2022-09-20T20:00:09.472" v="223" actId="20577"/>
      <pc:docMkLst>
        <pc:docMk/>
      </pc:docMkLst>
      <pc:sldChg chg="modSp">
        <pc:chgData name="Sumedh P Sathe" userId="S::ssathe@clemson.edu::95b965f1-79ea-44aa-9641-e9780e2b4def" providerId="AD" clId="Web-{8E634488-7950-4BAF-8DAC-7273B4F57AD6}" dt="2022-09-20T20:00:09.472" v="223" actId="20577"/>
        <pc:sldMkLst>
          <pc:docMk/>
          <pc:sldMk cId="286496397" sldId="256"/>
        </pc:sldMkLst>
        <pc:spChg chg="mod">
          <ac:chgData name="Sumedh P Sathe" userId="S::ssathe@clemson.edu::95b965f1-79ea-44aa-9641-e9780e2b4def" providerId="AD" clId="Web-{8E634488-7950-4BAF-8DAC-7273B4F57AD6}" dt="2022-09-20T20:00:09.472" v="223" actId="20577"/>
          <ac:spMkLst>
            <pc:docMk/>
            <pc:sldMk cId="286496397" sldId="256"/>
            <ac:spMk id="2" creationId="{311FA87B-C4EF-9366-D633-477A8962826E}"/>
          </ac:spMkLst>
        </pc:spChg>
        <pc:spChg chg="mod">
          <ac:chgData name="Sumedh P Sathe" userId="S::ssathe@clemson.edu::95b965f1-79ea-44aa-9641-e9780e2b4def" providerId="AD" clId="Web-{8E634488-7950-4BAF-8DAC-7273B4F57AD6}" dt="2022-09-20T19:59:43.144" v="213" actId="20577"/>
          <ac:spMkLst>
            <pc:docMk/>
            <pc:sldMk cId="286496397" sldId="256"/>
            <ac:spMk id="3" creationId="{AA17FADD-79C7-CF25-1E74-75E0D23B1E4C}"/>
          </ac:spMkLst>
        </pc:spChg>
      </pc:sldChg>
      <pc:sldChg chg="modSp">
        <pc:chgData name="Sumedh P Sathe" userId="S::ssathe@clemson.edu::95b965f1-79ea-44aa-9641-e9780e2b4def" providerId="AD" clId="Web-{8E634488-7950-4BAF-8DAC-7273B4F57AD6}" dt="2022-09-20T19:59:41.050" v="159" actId="20577"/>
        <pc:sldMkLst>
          <pc:docMk/>
          <pc:sldMk cId="306691157" sldId="257"/>
        </pc:sldMkLst>
        <pc:spChg chg="mod">
          <ac:chgData name="Sumedh P Sathe" userId="S::ssathe@clemson.edu::95b965f1-79ea-44aa-9641-e9780e2b4def" providerId="AD" clId="Web-{8E634488-7950-4BAF-8DAC-7273B4F57AD6}" dt="2022-09-20T19:59:41.050" v="159" actId="20577"/>
          <ac:spMkLst>
            <pc:docMk/>
            <pc:sldMk cId="306691157" sldId="257"/>
            <ac:spMk id="2" creationId="{87658E01-20F8-C471-DF10-B1DE14EEE1D4}"/>
          </ac:spMkLst>
        </pc:spChg>
        <pc:spChg chg="mod">
          <ac:chgData name="Sumedh P Sathe" userId="S::ssathe@clemson.edu::95b965f1-79ea-44aa-9641-e9780e2b4def" providerId="AD" clId="Web-{8E634488-7950-4BAF-8DAC-7273B4F57AD6}" dt="2022-09-20T19:59:35.643" v="144" actId="20577"/>
          <ac:spMkLst>
            <pc:docMk/>
            <pc:sldMk cId="306691157" sldId="257"/>
            <ac:spMk id="3" creationId="{19F2D61E-BBDD-019A-A6F5-CF5FB6BE754B}"/>
          </ac:spMkLst>
        </pc:spChg>
      </pc:sldChg>
      <pc:sldChg chg="modSp add del replId">
        <pc:chgData name="Sumedh P Sathe" userId="S::ssathe@clemson.edu::95b965f1-79ea-44aa-9641-e9780e2b4def" providerId="AD" clId="Web-{8E634488-7950-4BAF-8DAC-7273B4F57AD6}" dt="2022-09-20T19:59:36.487" v="145"/>
        <pc:sldMkLst>
          <pc:docMk/>
          <pc:sldMk cId="566959682" sldId="273"/>
        </pc:sldMkLst>
        <pc:spChg chg="mod">
          <ac:chgData name="Sumedh P Sathe" userId="S::ssathe@clemson.edu::95b965f1-79ea-44aa-9641-e9780e2b4def" providerId="AD" clId="Web-{8E634488-7950-4BAF-8DAC-7273B4F57AD6}" dt="2022-09-20T19:59:33.409" v="132" actId="20577"/>
          <ac:spMkLst>
            <pc:docMk/>
            <pc:sldMk cId="566959682" sldId="273"/>
            <ac:spMk id="2" creationId="{87658E01-20F8-C471-DF10-B1DE14EEE1D4}"/>
          </ac:spMkLst>
        </pc:spChg>
      </pc:sldChg>
      <pc:sldChg chg="add del replId">
        <pc:chgData name="Sumedh P Sathe" userId="S::ssathe@clemson.edu::95b965f1-79ea-44aa-9641-e9780e2b4def" providerId="AD" clId="Web-{8E634488-7950-4BAF-8DAC-7273B4F57AD6}" dt="2022-09-20T19:59:31.799" v="121"/>
        <pc:sldMkLst>
          <pc:docMk/>
          <pc:sldMk cId="19537013" sldId="274"/>
        </pc:sldMkLst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4DAD3-22CC-6F44-83E0-2131E78B9EDB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7B3A5-E1EA-4F4C-9531-6207AB9D6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03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96780D1-4EB0-0577-A54A-CBBB0F1CB1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 b="29550"/>
          <a:stretch/>
        </p:blipFill>
        <p:spPr>
          <a:xfrm>
            <a:off x="0" y="599641"/>
            <a:ext cx="12198093" cy="572473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5C1E49-AF5B-E4DD-032F-B655C6F50097}"/>
              </a:ext>
            </a:extLst>
          </p:cNvPr>
          <p:cNvSpPr/>
          <p:nvPr userDrawn="1"/>
        </p:nvSpPr>
        <p:spPr>
          <a:xfrm>
            <a:off x="0" y="586446"/>
            <a:ext cx="12198093" cy="5726542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6994" y="17102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994" y="4050833"/>
            <a:ext cx="8529887" cy="1096899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7E9C9C6-5978-F13A-F8BD-CC99ABC962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B89A8F6-D0D8-90FA-7886-EE0DBA30FD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A68399F-92EE-2BF9-3FC1-7CA0E23FD37F}"/>
              </a:ext>
            </a:extLst>
          </p:cNvPr>
          <p:cNvCxnSpPr>
            <a:cxnSpLocks/>
          </p:cNvCxnSpPr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ECE3B3-7707-D6DC-95B2-7434C27D0DFF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" descr="Image result for clemson paw">
            <a:extLst>
              <a:ext uri="{FF2B5EF4-FFF2-40B4-BE49-F238E27FC236}">
                <a16:creationId xmlns:a16="http://schemas.microsoft.com/office/drawing/2014/main" id="{BA88B583-1003-4DA8-16E1-CB27648100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>
            <a:extLst>
              <a:ext uri="{FF2B5EF4-FFF2-40B4-BE49-F238E27FC236}">
                <a16:creationId xmlns:a16="http://schemas.microsoft.com/office/drawing/2014/main" id="{D695BBA6-2F58-EF71-E8F0-D9DDCDFD79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43F37833-CE16-3FA7-7DB7-FEC3F553E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April 18, 2023</a:t>
            </a:fld>
            <a:endParaRPr lang="en-US"/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0F9167A0-781B-237C-7AD1-AA3EB8BCE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9971B96-9AE2-B774-B807-FCBB1A680E07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>
                <a:solidFill>
                  <a:srgbClr val="F16122"/>
                </a:solidFill>
                <a:latin typeface="+mn-lt"/>
              </a:rPr>
              <a:t>Automation, Robotics and Mechatronics Laboratory (</a:t>
            </a:r>
            <a:r>
              <a:rPr lang="en-IN" sz="1200" err="1">
                <a:solidFill>
                  <a:srgbClr val="F16122"/>
                </a:solidFill>
                <a:latin typeface="+mn-lt"/>
              </a:rPr>
              <a:t>ARMLab</a:t>
            </a:r>
            <a:r>
              <a:rPr lang="en-IN" sz="1200">
                <a:solidFill>
                  <a:srgbClr val="F16122"/>
                </a:solidFill>
                <a:latin typeface="+mn-lt"/>
              </a:rPr>
              <a:t>)</a:t>
            </a:r>
          </a:p>
          <a:p>
            <a:r>
              <a:rPr lang="en-US" sz="1200" b="0" i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65A4381-D311-A5A5-B6C6-5887C712BD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440A7DE-E2F0-7F15-3C70-A5796FF19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49"/>
            <a:ext cx="10933641" cy="325388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399"/>
            <a:ext cx="10933641" cy="16238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A1B8-F0E1-4B30-9F77-1122E0304B96}" type="datetime4">
              <a:rPr lang="en-US" smtClean="0"/>
              <a:t>April 18,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8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4134" cy="30135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5744" y="3946986"/>
            <a:ext cx="7224524" cy="381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400"/>
            <a:ext cx="10933641" cy="16238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08218-F159-45D1-8C5A-913263F16CA5}" type="datetime4">
              <a:rPr lang="en-US" smtClean="0"/>
              <a:t>April 18,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815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2" cy="359399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6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015D-013F-4D0C-9373-F62B2FCC45CC}" type="datetime4">
              <a:rPr lang="en-US" smtClean="0"/>
              <a:t>April 18,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6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5EA2-ADC7-9C95-E4DC-D38A5A3A8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1490" cy="3013536"/>
          </a:xfrm>
          <a:prstGeom prst="rect">
            <a:avLst/>
          </a:prstGeom>
        </p:spPr>
        <p:txBody>
          <a:bodyPr anchor="ctr" anchorCtr="0"/>
          <a:lstStyle>
            <a:lvl1pPr>
              <a:defRPr sz="44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8" y="4013200"/>
            <a:ext cx="10933641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7" y="4527448"/>
            <a:ext cx="10933642" cy="156679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64FA0-4554-4C85-B153-D5334F24D954}" type="datetime4">
              <a:rPr lang="en-US" smtClean="0"/>
              <a:t>April 18,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CC7BE-6FD0-C0B3-E338-FD5C1A67D70F}"/>
              </a:ext>
            </a:extLst>
          </p:cNvPr>
          <p:cNvSpPr txBox="1"/>
          <p:nvPr userDrawn="1"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43E77B-F11C-87A8-8A33-E17F0A275FCC}"/>
              </a:ext>
            </a:extLst>
          </p:cNvPr>
          <p:cNvSpPr txBox="1"/>
          <p:nvPr userDrawn="1"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01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26987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9" y="4013200"/>
            <a:ext cx="1093363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EB63E-7F44-4335-B6D1-26EAD869CF20}" type="datetime4">
              <a:rPr lang="en-US" smtClean="0"/>
              <a:t>April 18,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7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075D-B5D5-5A64-618F-6F81F03B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1809751"/>
            <a:ext cx="10933641" cy="4284490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4EF1C-2AE6-4033-A4BE-78D2D0D65268}" type="datetime4">
              <a:rPr lang="en-US" smtClean="0"/>
              <a:t>April 18,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57906" y="933450"/>
            <a:ext cx="1304743" cy="5160791"/>
          </a:xfrm>
          <a:prstGeom prst="rect">
            <a:avLst/>
          </a:prstGeom>
        </p:spPr>
        <p:txBody>
          <a:bodyPr vert="eaVert" anchor="ctr"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933449"/>
            <a:ext cx="9362546" cy="5160791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C25C-9A87-44A7-B9B1-045845215AED}" type="datetime4">
              <a:rPr lang="en-US" smtClean="0"/>
              <a:t>April 18,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179" y="1809750"/>
            <a:ext cx="10933642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April 18,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1290108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097740"/>
            <a:ext cx="10933641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April 18,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0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5C8A70C-BB20-ACF9-AB88-9EC58728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9180" y="1809750"/>
            <a:ext cx="5400000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2822" y="1809750"/>
            <a:ext cx="5403620" cy="428449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BA57A-37B9-4771-A3BC-8C2F89ABCF6D}" type="datetime4">
              <a:rPr lang="en-US" smtClean="0"/>
              <a:t>April 18,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4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82C66-E2D9-4D31-247A-D21DED25E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7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1809750"/>
            <a:ext cx="540000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77" y="2389582"/>
            <a:ext cx="5400000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2824" y="1809750"/>
            <a:ext cx="540141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2823" y="2389582"/>
            <a:ext cx="5401411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April 18, 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4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3289A-931F-F36D-91F9-33043CC0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D0362-A948-430E-8BD0-8B9E08C6C7F8}" type="datetime4">
              <a:rPr lang="en-US" smtClean="0"/>
              <a:t>April 18, 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7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B62AC-E99A-4DDD-B48C-37DEA8B1385D}" type="datetime4">
              <a:rPr lang="en-US" smtClean="0"/>
              <a:t>April 18, 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0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5400000" cy="12784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2820" y="933450"/>
            <a:ext cx="5400000" cy="516079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9" y="2223506"/>
            <a:ext cx="5400000" cy="38707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747474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29B7-BA30-4C77-A211-B644ED171C52}" type="datetime4">
              <a:rPr lang="en-US" smtClean="0"/>
              <a:t>April 18,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6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179" y="933449"/>
            <a:ext cx="10933641" cy="362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4800600"/>
            <a:ext cx="10933642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8" y="5367337"/>
            <a:ext cx="10933642" cy="7269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74747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D87C-6051-4DFD-A624-C6BEFAD2E3BB}" type="datetime4">
              <a:rPr lang="en-US" smtClean="0"/>
              <a:t>April 18,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5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microsoft.com/office/2007/relationships/hdphoto" Target="../media/hdphoto2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BBC6A2A-A690-8A51-F5F9-EA6F665AE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screen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BFFA73-2857-6632-420F-6F0DDD84C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screen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F9CC2E-654F-073E-8ADE-8AEE7387FD31}"/>
              </a:ext>
            </a:extLst>
          </p:cNvPr>
          <p:cNvCxnSpPr/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B37C3F-18CC-83A2-BA6B-D6A31322FFE0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2" descr="Image result for clemson paw">
            <a:extLst>
              <a:ext uri="{FF2B5EF4-FFF2-40B4-BE49-F238E27FC236}">
                <a16:creationId xmlns:a16="http://schemas.microsoft.com/office/drawing/2014/main" id="{6FCD6173-B645-3CCB-3B6A-F92A1243AA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0336D1B9-37E9-CD4C-D4D3-92D6EBDB79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April 18,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B6DF4-8ABB-E333-260D-5C7374E88E43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>
                <a:solidFill>
                  <a:srgbClr val="F16122"/>
                </a:solidFill>
                <a:latin typeface="+mn-lt"/>
              </a:rPr>
              <a:t>Automation, Robotics and Mechatronics Laboratory (</a:t>
            </a:r>
            <a:r>
              <a:rPr lang="en-IN" sz="1200" err="1">
                <a:solidFill>
                  <a:srgbClr val="F16122"/>
                </a:solidFill>
                <a:latin typeface="+mn-lt"/>
              </a:rPr>
              <a:t>ARMLab</a:t>
            </a:r>
            <a:r>
              <a:rPr lang="en-IN" sz="1200">
                <a:solidFill>
                  <a:srgbClr val="F16122"/>
                </a:solidFill>
                <a:latin typeface="+mn-lt"/>
              </a:rPr>
              <a:t>)</a:t>
            </a:r>
          </a:p>
          <a:p>
            <a:r>
              <a:rPr lang="en-US" sz="1200" b="0" i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E4CADF-BA61-6D5F-19DD-BF340FE51E71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AA4253-31BE-EEB4-D0BE-A6CEB0FB380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96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0.png"/><Relationship Id="rId3" Type="http://schemas.openxmlformats.org/officeDocument/2006/relationships/hyperlink" Target="https://github.com/Tinker-Twins/Autonomy-Science-And-Systems/tree/main/Capstone%20Project" TargetMode="External"/><Relationship Id="rId7" Type="http://schemas.openxmlformats.org/officeDocument/2006/relationships/image" Target="../media/image14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0.png"/><Relationship Id="rId5" Type="http://schemas.openxmlformats.org/officeDocument/2006/relationships/image" Target="../media/image120.png"/><Relationship Id="rId4" Type="http://schemas.openxmlformats.org/officeDocument/2006/relationships/image" Target="../media/image110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2.mp4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14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3.png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4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A87B-C4EF-9366-D633-477A89628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800" y="1139004"/>
            <a:ext cx="10558274" cy="1146777"/>
          </a:xfrm>
        </p:spPr>
        <p:txBody>
          <a:bodyPr lIns="91440" tIns="45720" rIns="91440" bIns="45720" anchor="b">
            <a:noAutofit/>
          </a:bodyPr>
          <a:lstStyle/>
          <a:p>
            <a:r>
              <a:rPr lang="en-IN" sz="3600" dirty="0"/>
              <a:t>AuE-8230</a:t>
            </a:r>
            <a:br>
              <a:rPr lang="en-IN" sz="3600" dirty="0"/>
            </a:br>
            <a:r>
              <a:rPr lang="en-IN" sz="3600" dirty="0"/>
              <a:t>Autonomy: Science and Systems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7FADD-79C7-CF25-1E74-75E0D23B1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6994" y="4483947"/>
            <a:ext cx="8529887" cy="663785"/>
          </a:xfrm>
        </p:spPr>
        <p:txBody>
          <a:bodyPr/>
          <a:lstStyle/>
          <a:p>
            <a:r>
              <a:rPr lang="en-IN" b="1" dirty="0"/>
              <a:t>Group 1: </a:t>
            </a:r>
            <a:r>
              <a:rPr lang="en-IN" dirty="0"/>
              <a:t>Chinmay Samak, Tanmay Samak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DE69B-02C4-BB1F-74C6-322B9BE6E3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99CB917-DC8B-40EF-B4AA-3E23D34D563A}" type="datetime4">
              <a:rPr lang="en-US" smtClean="0"/>
              <a:t>April 18,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5C859-7F1D-A37D-E19F-3263696D7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51DB13B-D132-008F-A574-FA96E2501BE3}"/>
              </a:ext>
            </a:extLst>
          </p:cNvPr>
          <p:cNvSpPr txBox="1">
            <a:spLocks/>
          </p:cNvSpPr>
          <p:nvPr/>
        </p:nvSpPr>
        <p:spPr>
          <a:xfrm>
            <a:off x="2339627" y="2855611"/>
            <a:ext cx="7504619" cy="1146777"/>
          </a:xfrm>
          <a:prstGeom prst="rect">
            <a:avLst/>
          </a:prstGeom>
        </p:spPr>
        <p:txBody>
          <a:bodyPr lIns="91440" tIns="45720" rIns="91440" bIns="4572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noFill/>
                </a:ln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b="1" dirty="0"/>
              <a:t>Capstone Project</a:t>
            </a:r>
          </a:p>
          <a:p>
            <a:r>
              <a:rPr lang="en-IN" sz="2400" dirty="0"/>
              <a:t>Review Presentation 2</a:t>
            </a:r>
          </a:p>
        </p:txBody>
      </p:sp>
    </p:spTree>
    <p:extLst>
      <p:ext uri="{BB962C8B-B14F-4D97-AF65-F5344CB8AC3E}">
        <p14:creationId xmlns:p14="http://schemas.microsoft.com/office/powerpoint/2010/main" val="28649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Challenges Faced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Tuning perception FOVs</a:t>
            </a:r>
          </a:p>
          <a:p>
            <a:r>
              <a:rPr lang="en-IN" dirty="0"/>
              <a:t>ROS 2 TurtleBot3 URDF size</a:t>
            </a:r>
          </a:p>
          <a:p>
            <a:r>
              <a:rPr lang="en-IN" dirty="0"/>
              <a:t>ROS 2 DDS communication framework</a:t>
            </a:r>
          </a:p>
          <a:p>
            <a:pPr lvl="1"/>
            <a:r>
              <a:rPr lang="en-IN" dirty="0"/>
              <a:t>Domain ID not robust to network traffic fluctuations</a:t>
            </a:r>
          </a:p>
          <a:p>
            <a:pPr lvl="1"/>
            <a:r>
              <a:rPr lang="en-IN" dirty="0"/>
              <a:t>Topics not discoverable over network</a:t>
            </a:r>
          </a:p>
          <a:p>
            <a:pPr lvl="1"/>
            <a:r>
              <a:rPr lang="en-IN" dirty="0"/>
              <a:t>Conflicting QoS profiles for sensors and actuators</a:t>
            </a:r>
          </a:p>
          <a:p>
            <a:r>
              <a:rPr lang="en-IN" dirty="0"/>
              <a:t>Unavailable ROS 2 packages and lack of resources</a:t>
            </a:r>
          </a:p>
          <a:p>
            <a:r>
              <a:rPr lang="en-IN" dirty="0"/>
              <a:t>Gazebo world and texture setup for ROS 2</a:t>
            </a:r>
          </a:p>
          <a:p>
            <a:r>
              <a:rPr lang="en-IN" dirty="0"/>
              <a:t>Gazebo residual errors and crashes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April 18,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73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2A3B7-F5ED-C335-EDA7-3C44E6556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2700868"/>
            <a:ext cx="9628728" cy="860400"/>
          </a:xfrm>
        </p:spPr>
        <p:txBody>
          <a:bodyPr/>
          <a:lstStyle/>
          <a:p>
            <a:pPr algn="ctr"/>
            <a:r>
              <a:rPr lang="en-IN" dirty="0"/>
              <a:t>Thank you!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D0612E-D0E1-F7DC-85B5-6491843F0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0" y="3561268"/>
            <a:ext cx="5466819" cy="860400"/>
          </a:xfrm>
        </p:spPr>
        <p:txBody>
          <a:bodyPr/>
          <a:lstStyle/>
          <a:p>
            <a:r>
              <a:rPr lang="en-IN" dirty="0"/>
              <a:t>…open to questions and suggestions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B762C-FAC7-41D3-3B98-940030CEE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April 18,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216A81-B0AC-981E-6308-B00EE8113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dirty="0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433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Project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Task 1: </a:t>
            </a:r>
            <a:r>
              <a:rPr lang="en-IN" dirty="0"/>
              <a:t>Wall Following</a:t>
            </a:r>
          </a:p>
          <a:p>
            <a:r>
              <a:rPr lang="en-IN" b="1" dirty="0"/>
              <a:t>Task 2: </a:t>
            </a:r>
            <a:r>
              <a:rPr lang="en-IN" dirty="0"/>
              <a:t>Obstacle Avoidance</a:t>
            </a:r>
          </a:p>
          <a:p>
            <a:r>
              <a:rPr lang="en-IN" b="1" dirty="0"/>
              <a:t>Task 3: </a:t>
            </a:r>
            <a:r>
              <a:rPr lang="en-IN" dirty="0"/>
              <a:t>Line Following</a:t>
            </a:r>
          </a:p>
          <a:p>
            <a:r>
              <a:rPr lang="en-IN" b="1" dirty="0"/>
              <a:t>Task 4: </a:t>
            </a:r>
            <a:r>
              <a:rPr lang="en-IN" dirty="0"/>
              <a:t>Stop Sign Detection</a:t>
            </a:r>
          </a:p>
          <a:p>
            <a:r>
              <a:rPr lang="en-IN" b="1" dirty="0"/>
              <a:t>Task 5: </a:t>
            </a:r>
            <a:r>
              <a:rPr lang="en-IN" dirty="0" err="1"/>
              <a:t>AprilTag</a:t>
            </a:r>
            <a:r>
              <a:rPr lang="en-IN" dirty="0"/>
              <a:t> Tracking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April 18,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0E8C624-8727-1507-79BC-7C8353BEC2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6092" y="2308589"/>
            <a:ext cx="5843220" cy="3286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691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Project Timeline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Task 1: </a:t>
            </a:r>
            <a:r>
              <a:rPr lang="en-IN" dirty="0"/>
              <a:t>Wall Following</a:t>
            </a:r>
          </a:p>
          <a:p>
            <a:r>
              <a:rPr lang="en-IN" b="1" dirty="0"/>
              <a:t>Task 2: </a:t>
            </a:r>
            <a:r>
              <a:rPr lang="en-IN" dirty="0"/>
              <a:t>Obstacle Avoidance</a:t>
            </a:r>
          </a:p>
          <a:p>
            <a:r>
              <a:rPr lang="en-IN" b="1" dirty="0"/>
              <a:t>Task 3: </a:t>
            </a:r>
            <a:r>
              <a:rPr lang="en-IN" dirty="0"/>
              <a:t>Line Following</a:t>
            </a:r>
          </a:p>
          <a:p>
            <a:r>
              <a:rPr lang="en-IN" b="1" dirty="0"/>
              <a:t>Task 4: </a:t>
            </a:r>
            <a:r>
              <a:rPr lang="en-IN" dirty="0"/>
              <a:t>Stop Sign Detection</a:t>
            </a:r>
          </a:p>
          <a:p>
            <a:r>
              <a:rPr lang="en-IN" b="1" dirty="0"/>
              <a:t>Task 5: </a:t>
            </a:r>
            <a:r>
              <a:rPr lang="en-IN" dirty="0" err="1"/>
              <a:t>AprilTag</a:t>
            </a:r>
            <a:r>
              <a:rPr lang="en-IN" dirty="0"/>
              <a:t> Tracking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April 18,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5654A45E-4022-5A30-FA41-6BA6562D8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7113" y="3894667"/>
            <a:ext cx="8135708" cy="202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720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2A3B7-F5ED-C335-EDA7-3C44E6556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860400"/>
          </a:xfrm>
        </p:spPr>
        <p:txBody>
          <a:bodyPr/>
          <a:lstStyle/>
          <a:p>
            <a:r>
              <a:rPr lang="en-IN" dirty="0"/>
              <a:t>Task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D0612E-D0E1-F7DC-85B5-6491843F0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178" y="3561268"/>
            <a:ext cx="10933641" cy="860400"/>
          </a:xfrm>
        </p:spPr>
        <p:txBody>
          <a:bodyPr/>
          <a:lstStyle/>
          <a:p>
            <a:r>
              <a:rPr lang="en-IN" dirty="0"/>
              <a:t>Obstacle Avoidance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B762C-FAC7-41D3-3B98-940030CEE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April 18,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216A81-B0AC-981E-6308-B00EE8113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dirty="0" smtClean="0"/>
              <a:pPr/>
              <a:t>4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0EC419-3F50-1BCD-460A-CEFE425F37D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093312" y="1714500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984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Primary Responsibility 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Algorithm development: Chinmay</a:t>
            </a:r>
          </a:p>
          <a:p>
            <a:r>
              <a:rPr lang="en-IN" dirty="0"/>
              <a:t>Simulation setup: Tanmay</a:t>
            </a:r>
          </a:p>
          <a:p>
            <a:r>
              <a:rPr lang="en-IN" dirty="0"/>
              <a:t>Simulation deployment: Tanmay</a:t>
            </a:r>
          </a:p>
          <a:p>
            <a:r>
              <a:rPr lang="en-IN" dirty="0"/>
              <a:t>Real-world deployment: Chinmay</a:t>
            </a:r>
          </a:p>
          <a:p>
            <a:r>
              <a:rPr lang="en-IN" dirty="0"/>
              <a:t>Git repository management: Chinmay</a:t>
            </a:r>
          </a:p>
          <a:p>
            <a:r>
              <a:rPr lang="en-IN" dirty="0"/>
              <a:t>Documentation: Tanmay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r>
              <a:rPr lang="en-IN" b="1" i="1" u="sng" dirty="0"/>
              <a:t>Note</a:t>
            </a:r>
            <a:r>
              <a:rPr lang="en-IN" b="1" i="1" dirty="0"/>
              <a:t>: </a:t>
            </a:r>
            <a:r>
              <a:rPr lang="en-IN" i="1" dirty="0"/>
              <a:t>Responsibility does not indicate contribution. Both members contributed equally to this project and have no conflict of interest to declare.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April 18,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424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BE01D6D-77BE-E37E-F635-ED95E50C58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7071054" y="2142548"/>
            <a:ext cx="3806685" cy="3049213"/>
          </a:xfrm>
          <a:prstGeom prst="rect">
            <a:avLst/>
          </a:prstGeom>
        </p:spPr>
      </p:pic>
      <p:sp>
        <p:nvSpPr>
          <p:cNvPr id="9" name="Flowchart: Merge 8">
            <a:extLst>
              <a:ext uri="{FF2B5EF4-FFF2-40B4-BE49-F238E27FC236}">
                <a16:creationId xmlns:a16="http://schemas.microsoft.com/office/drawing/2014/main" id="{7939A248-D4B1-211B-F4A7-D79B0F0A3A5D}"/>
              </a:ext>
            </a:extLst>
          </p:cNvPr>
          <p:cNvSpPr/>
          <p:nvPr/>
        </p:nvSpPr>
        <p:spPr>
          <a:xfrm rot="19372362">
            <a:off x="6520155" y="1702243"/>
            <a:ext cx="3450431" cy="2305106"/>
          </a:xfrm>
          <a:prstGeom prst="flowChartMerge">
            <a:avLst/>
          </a:prstGeom>
          <a:solidFill>
            <a:srgbClr val="92D050">
              <a:alpha val="50196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Merge 9">
            <a:extLst>
              <a:ext uri="{FF2B5EF4-FFF2-40B4-BE49-F238E27FC236}">
                <a16:creationId xmlns:a16="http://schemas.microsoft.com/office/drawing/2014/main" id="{D3DE1016-97A4-211C-E149-8D3EF61EC7E4}"/>
              </a:ext>
            </a:extLst>
          </p:cNvPr>
          <p:cNvSpPr/>
          <p:nvPr/>
        </p:nvSpPr>
        <p:spPr>
          <a:xfrm rot="2195688" flipH="1">
            <a:off x="7898807" y="1702242"/>
            <a:ext cx="3450431" cy="2305106"/>
          </a:xfrm>
          <a:prstGeom prst="flowChartMerge">
            <a:avLst/>
          </a:prstGeom>
          <a:solidFill>
            <a:srgbClr val="92D050">
              <a:alpha val="50196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Merge 5">
            <a:extLst>
              <a:ext uri="{FF2B5EF4-FFF2-40B4-BE49-F238E27FC236}">
                <a16:creationId xmlns:a16="http://schemas.microsoft.com/office/drawing/2014/main" id="{DC52BF51-2BE3-2D80-78B9-1A76EAA629DA}"/>
              </a:ext>
            </a:extLst>
          </p:cNvPr>
          <p:cNvSpPr/>
          <p:nvPr/>
        </p:nvSpPr>
        <p:spPr>
          <a:xfrm>
            <a:off x="7516617" y="1483903"/>
            <a:ext cx="2826902" cy="2305106"/>
          </a:xfrm>
          <a:prstGeom prst="flowChartMerge">
            <a:avLst/>
          </a:prstGeom>
          <a:solidFill>
            <a:srgbClr val="FF0000">
              <a:alpha val="5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Framework: </a:t>
            </a:r>
            <a:r>
              <a:rPr lang="en-IN" dirty="0"/>
              <a:t>ROS 2</a:t>
            </a:r>
          </a:p>
          <a:p>
            <a:r>
              <a:rPr lang="en-IN" b="1" dirty="0"/>
              <a:t>Robot: </a:t>
            </a:r>
            <a:r>
              <a:rPr lang="en-IN" dirty="0"/>
              <a:t>TurtleBot3</a:t>
            </a:r>
          </a:p>
          <a:p>
            <a:r>
              <a:rPr lang="en-IN" b="1" dirty="0"/>
              <a:t>Sensors: </a:t>
            </a:r>
            <a:r>
              <a:rPr lang="en-IN" dirty="0"/>
              <a:t>LIDAR</a:t>
            </a:r>
          </a:p>
          <a:p>
            <a:r>
              <a:rPr lang="en-IN" b="1" dirty="0"/>
              <a:t>Algorithm:</a:t>
            </a:r>
          </a:p>
          <a:p>
            <a:pPr lvl="1"/>
            <a:r>
              <a:rPr lang="en-IN" dirty="0">
                <a:solidFill>
                  <a:srgbClr val="FF0000"/>
                </a:solidFill>
              </a:rPr>
              <a:t>Front laser scan sector [0:20]+[340:360]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Oblique </a:t>
            </a:r>
            <a:r>
              <a:rPr lang="en-IN" i="0" dirty="0">
                <a:solidFill>
                  <a:srgbClr val="00B050"/>
                </a:solidFill>
                <a:effectLst/>
              </a:rPr>
              <a:t>laser scan sectors [0:70] and [290:360]</a:t>
            </a:r>
          </a:p>
          <a:p>
            <a:pPr lvl="1"/>
            <a:r>
              <a:rPr lang="en-IN" dirty="0">
                <a:solidFill>
                  <a:srgbClr val="00B0F0"/>
                </a:solidFill>
              </a:rPr>
              <a:t>Side laser scan sectors [30:85] and [275:330]</a:t>
            </a:r>
          </a:p>
          <a:p>
            <a:pPr lvl="1"/>
            <a:r>
              <a:rPr lang="en-IN" dirty="0"/>
              <a:t>3-stage attention mechanism + pseudo potential field</a:t>
            </a:r>
          </a:p>
          <a:p>
            <a:pPr lvl="1"/>
            <a:r>
              <a:rPr lang="en-IN" dirty="0"/>
              <a:t>De-coupled </a:t>
            </a:r>
            <a:r>
              <a:rPr lang="en-IN" dirty="0" err="1"/>
              <a:t>lat-lon</a:t>
            </a:r>
            <a:r>
              <a:rPr lang="en-IN" dirty="0"/>
              <a:t> PID controller architecture</a:t>
            </a:r>
          </a:p>
          <a:p>
            <a:pPr lvl="1"/>
            <a:r>
              <a:rPr lang="en-IN" dirty="0"/>
              <a:t>Safety mechanisms and bounds (inf range, actuation limits)</a:t>
            </a:r>
          </a:p>
          <a:p>
            <a:r>
              <a:rPr lang="en-IN" b="1" dirty="0"/>
              <a:t>Codebase: </a:t>
            </a:r>
            <a:r>
              <a:rPr lang="en-IN" dirty="0">
                <a:hlinkClick r:id="rId3"/>
              </a:rPr>
              <a:t>GitHub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April 18,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6" name="Flowchart: Merge 15">
            <a:extLst>
              <a:ext uri="{FF2B5EF4-FFF2-40B4-BE49-F238E27FC236}">
                <a16:creationId xmlns:a16="http://schemas.microsoft.com/office/drawing/2014/main" id="{7F0E03EA-0A33-5AF8-FCFB-5F4DB4AF331D}"/>
              </a:ext>
            </a:extLst>
          </p:cNvPr>
          <p:cNvSpPr/>
          <p:nvPr/>
        </p:nvSpPr>
        <p:spPr>
          <a:xfrm rot="18363724">
            <a:off x="6667357" y="1952218"/>
            <a:ext cx="2632342" cy="2305106"/>
          </a:xfrm>
          <a:prstGeom prst="flowChartMerge">
            <a:avLst/>
          </a:prstGeom>
          <a:solidFill>
            <a:srgbClr val="00B0F0">
              <a:alpha val="50196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3BEFE6F-F2E0-25CA-2C46-C33BCC94781F}"/>
                  </a:ext>
                </a:extLst>
              </p:cNvPr>
              <p:cNvSpPr txBox="1"/>
              <p:nvPr/>
            </p:nvSpPr>
            <p:spPr>
              <a:xfrm>
                <a:off x="6015416" y="3168579"/>
                <a:ext cx="41197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55</m:t>
                      </m:r>
                      <m:r>
                        <a:rPr lang="en-US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°</m:t>
                      </m:r>
                    </m:oMath>
                  </m:oMathPara>
                </a14:m>
                <a:endParaRPr lang="en-US" dirty="0">
                  <a:solidFill>
                    <a:srgbClr val="00B0F0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3BEFE6F-F2E0-25CA-2C46-C33BCC9478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5416" y="3168579"/>
                <a:ext cx="411972" cy="276999"/>
              </a:xfrm>
              <a:prstGeom prst="rect">
                <a:avLst/>
              </a:prstGeom>
              <a:blipFill>
                <a:blip r:embed="rId4"/>
                <a:stretch>
                  <a:fillRect l="-11940" r="-11940" b="-1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04E28B3-9B46-1609-ABE6-27009022ED71}"/>
                  </a:ext>
                </a:extLst>
              </p:cNvPr>
              <p:cNvSpPr txBox="1"/>
              <p:nvPr/>
            </p:nvSpPr>
            <p:spPr>
              <a:xfrm>
                <a:off x="11503261" y="3168578"/>
                <a:ext cx="41197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55</m:t>
                      </m:r>
                      <m:r>
                        <a:rPr lang="en-US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°</m:t>
                      </m:r>
                    </m:oMath>
                  </m:oMathPara>
                </a14:m>
                <a:endParaRPr lang="en-US" dirty="0">
                  <a:solidFill>
                    <a:srgbClr val="00B0F0"/>
                  </a:solidFill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04E28B3-9B46-1609-ABE6-27009022ED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03261" y="3168578"/>
                <a:ext cx="411972" cy="276999"/>
              </a:xfrm>
              <a:prstGeom prst="rect">
                <a:avLst/>
              </a:prstGeom>
              <a:blipFill>
                <a:blip r:embed="rId5"/>
                <a:stretch>
                  <a:fillRect l="-11765" r="-11765" b="-1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EADF0B7-B75C-5832-4BB6-7002C4FDEBC7}"/>
                  </a:ext>
                </a:extLst>
              </p:cNvPr>
              <p:cNvSpPr txBox="1"/>
              <p:nvPr/>
            </p:nvSpPr>
            <p:spPr>
              <a:xfrm>
                <a:off x="8942077" y="1200500"/>
                <a:ext cx="41197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°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EADF0B7-B75C-5832-4BB6-7002C4FDEB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42077" y="1200500"/>
                <a:ext cx="411972" cy="276999"/>
              </a:xfrm>
              <a:prstGeom prst="rect">
                <a:avLst/>
              </a:prstGeom>
              <a:blipFill>
                <a:blip r:embed="rId6"/>
                <a:stretch>
                  <a:fillRect l="-11940" r="-11940"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472B26D-4FF0-150D-6331-33BD1F888757}"/>
                  </a:ext>
                </a:extLst>
              </p:cNvPr>
              <p:cNvSpPr txBox="1"/>
              <p:nvPr/>
            </p:nvSpPr>
            <p:spPr>
              <a:xfrm>
                <a:off x="6749438" y="1874960"/>
                <a:ext cx="41197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7</m:t>
                      </m:r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°</m:t>
                      </m:r>
                    </m:oMath>
                  </m:oMathPara>
                </a14:m>
                <a:endParaRPr lang="en-US" dirty="0">
                  <a:solidFill>
                    <a:srgbClr val="00B050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472B26D-4FF0-150D-6331-33BD1F8887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49438" y="1874960"/>
                <a:ext cx="411972" cy="276999"/>
              </a:xfrm>
              <a:prstGeom prst="rect">
                <a:avLst/>
              </a:prstGeom>
              <a:blipFill>
                <a:blip r:embed="rId7"/>
                <a:stretch>
                  <a:fillRect l="-10294" r="-11765"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CAAB507-7C5D-66CD-F7B8-DB98834635CE}"/>
                  </a:ext>
                </a:extLst>
              </p:cNvPr>
              <p:cNvSpPr txBox="1"/>
              <p:nvPr/>
            </p:nvSpPr>
            <p:spPr>
              <a:xfrm>
                <a:off x="10671753" y="1878545"/>
                <a:ext cx="41197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7</m:t>
                      </m:r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°</m:t>
                      </m:r>
                    </m:oMath>
                  </m:oMathPara>
                </a14:m>
                <a:endParaRPr lang="en-US" dirty="0">
                  <a:solidFill>
                    <a:srgbClr val="00B050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CAAB507-7C5D-66CD-F7B8-DB98834635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71753" y="1878545"/>
                <a:ext cx="411972" cy="276999"/>
              </a:xfrm>
              <a:prstGeom prst="rect">
                <a:avLst/>
              </a:prstGeom>
              <a:blipFill>
                <a:blip r:embed="rId8"/>
                <a:stretch>
                  <a:fillRect l="-11940" r="-11940" b="-8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Flowchart: Merge 19">
            <a:extLst>
              <a:ext uri="{FF2B5EF4-FFF2-40B4-BE49-F238E27FC236}">
                <a16:creationId xmlns:a16="http://schemas.microsoft.com/office/drawing/2014/main" id="{B01FB042-9DE4-C0DF-1AB5-A167912538AB}"/>
              </a:ext>
            </a:extLst>
          </p:cNvPr>
          <p:cNvSpPr/>
          <p:nvPr/>
        </p:nvSpPr>
        <p:spPr>
          <a:xfrm rot="3236276" flipH="1">
            <a:off x="8559242" y="1952217"/>
            <a:ext cx="2632342" cy="2305106"/>
          </a:xfrm>
          <a:prstGeom prst="flowChartMerge">
            <a:avLst/>
          </a:prstGeom>
          <a:solidFill>
            <a:srgbClr val="00B0F0">
              <a:alpha val="50196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177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obstacle_avoidance">
            <a:hlinkClick r:id="" action="ppaction://media"/>
            <a:extLst>
              <a:ext uri="{FF2B5EF4-FFF2-40B4-BE49-F238E27FC236}">
                <a16:creationId xmlns:a16="http://schemas.microsoft.com/office/drawing/2014/main" id="{0D61B6E1-EAAC-B5E1-A229-DC7817F9FC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8650" y="2450333"/>
            <a:ext cx="5400000" cy="3037500"/>
          </a:xfrm>
          <a:prstGeom prst="rect">
            <a:avLst/>
          </a:prstGeom>
        </p:spPr>
      </p:pic>
      <p:pic>
        <p:nvPicPr>
          <p:cNvPr id="4" name="obstacle_avoidance_sim">
            <a:hlinkClick r:id="" action="ppaction://media"/>
            <a:extLst>
              <a:ext uri="{FF2B5EF4-FFF2-40B4-BE49-F238E27FC236}">
                <a16:creationId xmlns:a16="http://schemas.microsoft.com/office/drawing/2014/main" id="{DAFE82A9-BB31-9CDE-C1F8-462F56B81F0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62675" y="2450333"/>
            <a:ext cx="5400143" cy="30375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4E3EBF-500B-BBF3-F812-A64A49703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Simulation 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948378-6A50-5730-0A44-9BF2758DD3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Assignment World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286D1B-9393-D003-3FE6-8B6D0D3B9D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N" dirty="0"/>
              <a:t>Project World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0B5BE6-2257-8799-8BA2-03165B33D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April 18, 2023</a:t>
            </a:fld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5AC5E5C-B174-C04D-9F1F-1666F545E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dirty="0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992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4408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obstacle_avoidance_real_rviz">
            <a:hlinkClick r:id="" action="ppaction://media"/>
            <a:extLst>
              <a:ext uri="{FF2B5EF4-FFF2-40B4-BE49-F238E27FC236}">
                <a16:creationId xmlns:a16="http://schemas.microsoft.com/office/drawing/2014/main" id="{6AFABAE1-496B-F507-247B-9954A441F7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62675" y="2450333"/>
            <a:ext cx="5401734" cy="3038475"/>
          </a:xfrm>
          <a:prstGeom prst="rect">
            <a:avLst/>
          </a:prstGeom>
        </p:spPr>
      </p:pic>
      <p:pic>
        <p:nvPicPr>
          <p:cNvPr id="4" name="obstacle_avoidance_real_robot">
            <a:hlinkClick r:id="" action="ppaction://media"/>
            <a:extLst>
              <a:ext uri="{FF2B5EF4-FFF2-40B4-BE49-F238E27FC236}">
                <a16:creationId xmlns:a16="http://schemas.microsoft.com/office/drawing/2014/main" id="{27C443B6-63A7-92B9-6B19-418EAC06DC1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7062" y="2451642"/>
            <a:ext cx="5401733" cy="30384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4E3EBF-500B-BBF3-F812-A64A49703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Real-World 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948378-6A50-5730-0A44-9BF2758DD3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Robot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286D1B-9393-D003-3FE6-8B6D0D3B9D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N" dirty="0"/>
              <a:t>Remote PC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0B5BE6-2257-8799-8BA2-03165B33D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April 18, 2023</a:t>
            </a:fld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5AC5E5C-B174-C04D-9F1F-1666F545E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dirty="0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16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5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8008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Progress and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Task 1: </a:t>
            </a:r>
            <a:r>
              <a:rPr lang="en-IN" dirty="0"/>
              <a:t>Wall Following</a:t>
            </a:r>
          </a:p>
          <a:p>
            <a:r>
              <a:rPr lang="en-IN" b="1" dirty="0"/>
              <a:t>Task 2: </a:t>
            </a:r>
            <a:r>
              <a:rPr lang="en-IN" dirty="0"/>
              <a:t>Obstacle Avoidance</a:t>
            </a:r>
          </a:p>
          <a:p>
            <a:r>
              <a:rPr lang="en-IN" b="1" dirty="0"/>
              <a:t>Task 3: </a:t>
            </a:r>
            <a:r>
              <a:rPr lang="en-IN" dirty="0"/>
              <a:t>Line Following</a:t>
            </a:r>
          </a:p>
          <a:p>
            <a:r>
              <a:rPr lang="en-IN" b="1" dirty="0"/>
              <a:t>Task 4: </a:t>
            </a:r>
            <a:r>
              <a:rPr lang="en-IN" dirty="0"/>
              <a:t>Stop Sign Detection</a:t>
            </a:r>
          </a:p>
          <a:p>
            <a:r>
              <a:rPr lang="en-IN" b="1" dirty="0"/>
              <a:t>Task 5: </a:t>
            </a:r>
            <a:r>
              <a:rPr lang="en-IN" dirty="0" err="1"/>
              <a:t>AprilTag</a:t>
            </a:r>
            <a:r>
              <a:rPr lang="en-IN" dirty="0"/>
              <a:t> Tracking</a:t>
            </a:r>
          </a:p>
          <a:p>
            <a:r>
              <a:rPr lang="en-IN" dirty="0"/>
              <a:t>Calibration and optimization for final demo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April 18,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8" name="Graphic 7" descr="Badge Tick1 with solid fill">
            <a:extLst>
              <a:ext uri="{FF2B5EF4-FFF2-40B4-BE49-F238E27FC236}">
                <a16:creationId xmlns:a16="http://schemas.microsoft.com/office/drawing/2014/main" id="{F3FDC94B-7B1C-2A51-3B6F-8DB1F7018E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90053" y="1809750"/>
            <a:ext cx="360000" cy="360000"/>
          </a:xfrm>
          <a:prstGeom prst="rect">
            <a:avLst/>
          </a:prstGeom>
        </p:spPr>
      </p:pic>
      <p:pic>
        <p:nvPicPr>
          <p:cNvPr id="6" name="Graphic 5" descr="Badge Tick1 with solid fill">
            <a:extLst>
              <a:ext uri="{FF2B5EF4-FFF2-40B4-BE49-F238E27FC236}">
                <a16:creationId xmlns:a16="http://schemas.microsoft.com/office/drawing/2014/main" id="{95648F95-4761-B9F7-A3B2-CF11AA7DC6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67573" y="2212673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155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MLab CU-ICAR">
  <a:themeElements>
    <a:clrScheme name="ARMLab CU-ICAR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F16122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81e0752-7327-43ef-af71-087853e23a2f">
      <Terms xmlns="http://schemas.microsoft.com/office/infopath/2007/PartnerControls"/>
    </lcf76f155ced4ddcb4097134ff3c332f>
    <TaxCatchAll xmlns="b307200f-adf2-4dbb-94fd-dcc73869c24f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7B9CD9D587C274E804BFEB7C5202BFB" ma:contentTypeVersion="16" ma:contentTypeDescription="Create a new document." ma:contentTypeScope="" ma:versionID="477a34dab2663d202bb2b14837753485">
  <xsd:schema xmlns:xsd="http://www.w3.org/2001/XMLSchema" xmlns:xs="http://www.w3.org/2001/XMLSchema" xmlns:p="http://schemas.microsoft.com/office/2006/metadata/properties" xmlns:ns2="681e0752-7327-43ef-af71-087853e23a2f" xmlns:ns3="b307200f-adf2-4dbb-94fd-dcc73869c24f" targetNamespace="http://schemas.microsoft.com/office/2006/metadata/properties" ma:root="true" ma:fieldsID="16c8e886a280e57dec73cd2402381b75" ns2:_="" ns3:_="">
    <xsd:import namespace="681e0752-7327-43ef-af71-087853e23a2f"/>
    <xsd:import namespace="b307200f-adf2-4dbb-94fd-dcc73869c24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1e0752-7327-43ef-af71-087853e23a2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07200f-adf2-4dbb-94fd-dcc73869c24f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b8539657-9224-4b36-a143-5981c2f50772}" ma:internalName="TaxCatchAll" ma:showField="CatchAllData" ma:web="b307200f-adf2-4dbb-94fd-dcc73869c24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365FA24-6B99-4990-BF3B-035DB5EF1E9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10BD009-5166-4D59-AABC-6785392F4B19}">
  <ds:schemaRefs>
    <ds:schemaRef ds:uri="http://schemas.microsoft.com/office/2006/documentManagement/types"/>
    <ds:schemaRef ds:uri="b307200f-adf2-4dbb-94fd-dcc73869c24f"/>
    <ds:schemaRef ds:uri="http://purl.org/dc/elements/1.1/"/>
    <ds:schemaRef ds:uri="http://schemas.openxmlformats.org/package/2006/metadata/core-properties"/>
    <ds:schemaRef ds:uri="http://www.w3.org/XML/1998/namespace"/>
    <ds:schemaRef ds:uri="http://purl.org/dc/dcmitype/"/>
    <ds:schemaRef ds:uri="http://schemas.microsoft.com/office/2006/metadata/properties"/>
    <ds:schemaRef ds:uri="http://schemas.microsoft.com/office/infopath/2007/PartnerControls"/>
    <ds:schemaRef ds:uri="681e0752-7327-43ef-af71-087853e23a2f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50989E32-0DA8-42A6-A9FF-9F854F7466E3}">
  <ds:schemaRefs>
    <ds:schemaRef ds:uri="681e0752-7327-43ef-af71-087853e23a2f"/>
    <ds:schemaRef ds:uri="b307200f-adf2-4dbb-94fd-dcc73869c24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345</Words>
  <Application>Microsoft Office PowerPoint</Application>
  <PresentationFormat>Widescreen</PresentationFormat>
  <Paragraphs>93</Paragraphs>
  <Slides>11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Cambria Math</vt:lpstr>
      <vt:lpstr>Trebuchet MS</vt:lpstr>
      <vt:lpstr>Wingdings 2</vt:lpstr>
      <vt:lpstr>Wingdings 3</vt:lpstr>
      <vt:lpstr>ARMLab CU-ICAR</vt:lpstr>
      <vt:lpstr>AuE-8230 Autonomy: Science and Systems</vt:lpstr>
      <vt:lpstr>Project Tasks</vt:lpstr>
      <vt:lpstr>Project Timeline</vt:lpstr>
      <vt:lpstr>Task 2</vt:lpstr>
      <vt:lpstr>Primary Responsibility Assignment</vt:lpstr>
      <vt:lpstr>Approach</vt:lpstr>
      <vt:lpstr>Simulation Results</vt:lpstr>
      <vt:lpstr>Real-World Results</vt:lpstr>
      <vt:lpstr>Progress and Next Steps</vt:lpstr>
      <vt:lpstr>Challenges Faced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Tanmay Samak;Chinmay Samak</dc:creator>
  <cp:lastModifiedBy>Chinmay Samak</cp:lastModifiedBy>
  <cp:revision>50</cp:revision>
  <dcterms:created xsi:type="dcterms:W3CDTF">2020-04-29T07:35:04Z</dcterms:created>
  <dcterms:modified xsi:type="dcterms:W3CDTF">2023-04-18T15:26:07Z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0x010100C7B9CD9D587C274E804BFEB7C5202BFB</vt:lpwstr>
  </property>
  <property fmtid="{D5CDD505-2E9C-101B-9397-08002B2CF9AE}" pid="3" name="MediaServiceImageTags">
    <vt:lpwstr/>
  </property>
  <property fmtid="{D5CDD505-2E9C-101B-9397-08002B2CF9AE}" pid="4" name="Order">
    <vt:r8>300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  <property fmtid="{D5CDD505-2E9C-101B-9397-08002B2CF9AE}" pid="9" name="_SourceUrl">
    <vt:lpwstr/>
  </property>
  <property fmtid="{D5CDD505-2E9C-101B-9397-08002B2CF9AE}" pid="10" name="_SharedFileIndex">
    <vt:lpwstr/>
  </property>
  <property fmtid="{D5CDD505-2E9C-101B-9397-08002B2CF9AE}" pid="11" name="ComplianceAssetId">
    <vt:lpwstr/>
  </property>
  <property fmtid="{D5CDD505-2E9C-101B-9397-08002B2CF9AE}" pid="12" name="TemplateUrl">
    <vt:lpwstr/>
  </property>
</Properties>
</file>

<file path=docProps/thumbnail.jpeg>
</file>